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420" r:id="rId2"/>
    <p:sldId id="422" r:id="rId3"/>
    <p:sldId id="430" r:id="rId4"/>
    <p:sldId id="421" r:id="rId5"/>
    <p:sldId id="428" r:id="rId6"/>
    <p:sldId id="431" r:id="rId7"/>
    <p:sldId id="427" r:id="rId8"/>
    <p:sldId id="423" r:id="rId9"/>
    <p:sldId id="433" r:id="rId10"/>
    <p:sldId id="424" r:id="rId11"/>
    <p:sldId id="425" r:id="rId12"/>
    <p:sldId id="426" r:id="rId13"/>
    <p:sldId id="434" r:id="rId14"/>
    <p:sldId id="447" r:id="rId15"/>
    <p:sldId id="435" r:id="rId16"/>
    <p:sldId id="436" r:id="rId17"/>
    <p:sldId id="437" r:id="rId18"/>
    <p:sldId id="482" r:id="rId19"/>
    <p:sldId id="438" r:id="rId2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135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607544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108675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497328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185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14972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19532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6102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593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27229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674651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669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6D7D9-5264-47E6-99A0-F95E2636900A}" type="datetimeFigureOut">
              <a:rPr lang="ru-RU" smtClean="0"/>
              <a:t>17.09.2020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87175-6046-4D10-8281-FC0DB40FE908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20824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ru-RU" sz="1800" b="1" dirty="0"/>
              <a:t>Положение крыла в потоке воздуха</a:t>
            </a:r>
          </a:p>
        </p:txBody>
      </p:sp>
      <p:pic>
        <p:nvPicPr>
          <p:cNvPr id="4" name="Содержимое 3" descr="Положение крыла 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124744"/>
            <a:ext cx="8229600" cy="3968344"/>
          </a:xfr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548680"/>
            <a:ext cx="8229600" cy="490066"/>
          </a:xfrm>
        </p:spPr>
        <p:txBody>
          <a:bodyPr>
            <a:normAutofit/>
          </a:bodyPr>
          <a:lstStyle/>
          <a:p>
            <a:r>
              <a:rPr lang="ru-RU" sz="1800" b="1" dirty="0"/>
              <a:t>Продольное равновесие, устойчивость, управляемость</a:t>
            </a:r>
          </a:p>
        </p:txBody>
      </p:sp>
      <p:pic>
        <p:nvPicPr>
          <p:cNvPr id="4" name="Содержимое 3" descr="Продольное равновесие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2420888"/>
            <a:ext cx="8229600" cy="222837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ru-RU" sz="1800" b="1" dirty="0"/>
              <a:t>Устойчивость самолета</a:t>
            </a:r>
          </a:p>
        </p:txBody>
      </p:sp>
      <p:pic>
        <p:nvPicPr>
          <p:cNvPr id="4" name="Содержимое 3" descr="подъемная сила - 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67544" y="1628800"/>
            <a:ext cx="8229600" cy="3057084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ru-RU" sz="1800" b="1" dirty="0"/>
              <a:t>Управление самолетом</a:t>
            </a:r>
          </a:p>
        </p:txBody>
      </p:sp>
      <p:pic>
        <p:nvPicPr>
          <p:cNvPr id="4" name="Содержимое 3" descr="подъемная сила - 3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39552" y="1412776"/>
            <a:ext cx="8229600" cy="3063341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51520" y="260648"/>
            <a:ext cx="8229600" cy="432048"/>
          </a:xfrm>
        </p:spPr>
        <p:txBody>
          <a:bodyPr>
            <a:normAutofit/>
          </a:bodyPr>
          <a:lstStyle/>
          <a:p>
            <a:r>
              <a:rPr lang="ru-RU" sz="1800" b="1" dirty="0"/>
              <a:t>Основные конструктивные элементы современного лайнера</a:t>
            </a:r>
          </a:p>
        </p:txBody>
      </p:sp>
      <p:pic>
        <p:nvPicPr>
          <p:cNvPr id="4" name="Содержимое 3" descr="20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3689" r="4514" b="17623"/>
          <a:stretch>
            <a:fillRect/>
          </a:stretch>
        </p:blipFill>
        <p:spPr>
          <a:xfrm>
            <a:off x="0" y="1026122"/>
            <a:ext cx="9144000" cy="5023618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pPr algn="l"/>
            <a:r>
              <a:rPr lang="ru-RU" sz="1800" b="1" dirty="0"/>
              <a:t>Стабилизатор и киль</a:t>
            </a:r>
          </a:p>
        </p:txBody>
      </p:sp>
      <p:pic>
        <p:nvPicPr>
          <p:cNvPr id="4" name="Содержимое 3" descr="стабилизатор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3568" y="638277"/>
            <a:ext cx="7560840" cy="6219724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/>
          </a:bodyPr>
          <a:lstStyle/>
          <a:p>
            <a:r>
              <a:rPr lang="ru-RU" sz="1800" b="1" dirty="0"/>
              <a:t>Агрегаты самолета</a:t>
            </a:r>
          </a:p>
        </p:txBody>
      </p:sp>
      <p:pic>
        <p:nvPicPr>
          <p:cNvPr id="5" name="Содержимое 4" descr="агрегаты самолёта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547664" y="620688"/>
            <a:ext cx="6709205" cy="5994615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ru-RU" sz="1800" b="1" dirty="0"/>
              <a:t>Требования к крылу</a:t>
            </a:r>
          </a:p>
        </p:txBody>
      </p:sp>
      <p:pic>
        <p:nvPicPr>
          <p:cNvPr id="4" name="Содержимое 3" descr="требования к крылу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512" y="1556792"/>
            <a:ext cx="8790957" cy="2883194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ru-RU" sz="1800" b="1" dirty="0"/>
              <a:t>Требования к фюзеляжу</a:t>
            </a:r>
          </a:p>
        </p:txBody>
      </p:sp>
      <p:pic>
        <p:nvPicPr>
          <p:cNvPr id="4" name="Содержимое 3" descr="Фюзеляж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19093" y="1772816"/>
            <a:ext cx="8924907" cy="2520280"/>
          </a:xfrm>
        </p:spPr>
      </p:pic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1025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987824" y="4221088"/>
            <a:ext cx="936104" cy="855310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2843808" y="4077072"/>
            <a:ext cx="86409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530624" cy="346050"/>
          </a:xfrm>
        </p:spPr>
        <p:txBody>
          <a:bodyPr>
            <a:noAutofit/>
          </a:bodyPr>
          <a:lstStyle/>
          <a:p>
            <a:pPr algn="l"/>
            <a:r>
              <a:rPr lang="ru-RU" sz="1800" b="1" dirty="0"/>
              <a:t>Компоновка самолета</a:t>
            </a:r>
            <a:endParaRPr lang="ru-RU" sz="1800" dirty="0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5148064" y="404664"/>
            <a:ext cx="3816424" cy="5721501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sz="1500" b="1" dirty="0"/>
              <a:t>Самолет: 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1700" dirty="0"/>
              <a:t>планер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1700" dirty="0"/>
              <a:t>система управления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1700" dirty="0"/>
              <a:t>взлетно-посадочное устройство</a:t>
            </a:r>
          </a:p>
          <a:p>
            <a:pPr>
              <a:spcBef>
                <a:spcPts val="0"/>
              </a:spcBef>
              <a:buFont typeface="Wingdings" pitchFamily="2" charset="2"/>
              <a:buChar char="Ø"/>
            </a:pPr>
            <a:r>
              <a:rPr lang="ru-RU" sz="1700" dirty="0"/>
              <a:t>силовая установка</a:t>
            </a:r>
          </a:p>
          <a:p>
            <a:pPr>
              <a:buNone/>
            </a:pPr>
            <a:endParaRPr lang="ru-RU" sz="900" b="1" dirty="0"/>
          </a:p>
          <a:p>
            <a:pPr>
              <a:buNone/>
            </a:pPr>
            <a:r>
              <a:rPr lang="ru-RU" sz="1400" b="1" dirty="0"/>
              <a:t>Планер самолета: </a:t>
            </a:r>
          </a:p>
          <a:p>
            <a:pPr marL="0" indent="342900">
              <a:buFont typeface="Calibri" pitchFamily="34" charset="0"/>
              <a:buChar char="–"/>
            </a:pPr>
            <a:r>
              <a:rPr lang="ru-RU" sz="1500" dirty="0"/>
              <a:t>крыло с рулевыми поверхностями;</a:t>
            </a:r>
          </a:p>
          <a:p>
            <a:pPr marL="0" indent="342900">
              <a:buFont typeface="Calibri" pitchFamily="34" charset="0"/>
              <a:buChar char="–"/>
            </a:pPr>
            <a:r>
              <a:rPr lang="ru-RU" sz="1500" dirty="0"/>
              <a:t>фюзеляж (корпус самолета);</a:t>
            </a:r>
          </a:p>
          <a:p>
            <a:pPr marL="0" indent="342900">
              <a:buFont typeface="Calibri" pitchFamily="34" charset="0"/>
              <a:buChar char="–"/>
            </a:pPr>
            <a:r>
              <a:rPr lang="ru-RU" sz="1500" dirty="0"/>
              <a:t>горизонтальное оперение с рулями высоты;</a:t>
            </a:r>
          </a:p>
          <a:p>
            <a:pPr marL="0" indent="342900">
              <a:buFont typeface="Calibri" pitchFamily="34" charset="0"/>
              <a:buChar char="–"/>
            </a:pPr>
            <a:r>
              <a:rPr lang="ru-RU" sz="1500" dirty="0"/>
              <a:t>вертикальное оперение с рулями высоты.</a:t>
            </a:r>
          </a:p>
          <a:p>
            <a:pPr>
              <a:buNone/>
            </a:pPr>
            <a:endParaRPr lang="ru-RU" sz="900" b="1" dirty="0"/>
          </a:p>
          <a:p>
            <a:pPr>
              <a:buNone/>
            </a:pPr>
            <a:r>
              <a:rPr lang="ru-RU" sz="1400" b="1" dirty="0"/>
              <a:t>Оборудование:</a:t>
            </a:r>
          </a:p>
          <a:p>
            <a:pPr marL="0" indent="342900">
              <a:buFont typeface="Calibri" pitchFamily="34" charset="0"/>
              <a:buChar char="–"/>
            </a:pPr>
            <a:r>
              <a:rPr lang="ru-RU" sz="1400" dirty="0"/>
              <a:t>пилотажно-навигационное;</a:t>
            </a:r>
          </a:p>
          <a:p>
            <a:pPr marL="0" indent="342900">
              <a:buFont typeface="Calibri" pitchFamily="34" charset="0"/>
              <a:buChar char="–"/>
            </a:pPr>
            <a:r>
              <a:rPr lang="ru-RU" sz="1500" dirty="0"/>
              <a:t>радиотехническое;</a:t>
            </a:r>
          </a:p>
          <a:p>
            <a:pPr marL="0" indent="342900">
              <a:buFont typeface="Calibri" pitchFamily="34" charset="0"/>
              <a:buChar char="–"/>
            </a:pPr>
            <a:r>
              <a:rPr lang="ru-RU" sz="1500" dirty="0"/>
              <a:t>энергетическое (электрические, гидравлические и газовые системы);</a:t>
            </a:r>
          </a:p>
          <a:p>
            <a:pPr marL="0" indent="342900">
              <a:buFont typeface="Calibri" pitchFamily="34" charset="0"/>
              <a:buChar char="–"/>
            </a:pPr>
            <a:r>
              <a:rPr lang="ru-RU" sz="1500" dirty="0"/>
              <a:t>пассажирское бортовое;</a:t>
            </a:r>
          </a:p>
          <a:p>
            <a:pPr marL="0" indent="342900">
              <a:buFont typeface="Calibri" pitchFamily="34" charset="0"/>
              <a:buChar char="–"/>
            </a:pPr>
            <a:r>
              <a:rPr lang="ru-RU" sz="1500" dirty="0"/>
              <a:t>специальное</a:t>
            </a:r>
            <a:r>
              <a:rPr lang="ru-RU" sz="1400" dirty="0"/>
              <a:t>.</a:t>
            </a:r>
          </a:p>
          <a:p>
            <a:pPr>
              <a:buNone/>
            </a:pPr>
            <a:endParaRPr lang="ru-RU" sz="900" b="1" dirty="0"/>
          </a:p>
          <a:p>
            <a:pPr>
              <a:buNone/>
            </a:pPr>
            <a:r>
              <a:rPr lang="ru-RU" sz="1400" b="1" dirty="0"/>
              <a:t>Системы:</a:t>
            </a:r>
          </a:p>
          <a:p>
            <a:pPr>
              <a:buFont typeface="Calibri" pitchFamily="34" charset="0"/>
              <a:buChar char="–"/>
            </a:pPr>
            <a:r>
              <a:rPr lang="ru-RU" sz="1500" dirty="0"/>
              <a:t>кондиционирования;</a:t>
            </a:r>
          </a:p>
          <a:p>
            <a:pPr>
              <a:buFont typeface="Calibri" pitchFamily="34" charset="0"/>
              <a:buChar char="–"/>
            </a:pPr>
            <a:r>
              <a:rPr lang="ru-RU" sz="1500" dirty="0"/>
              <a:t>жизнеобеспечения;</a:t>
            </a:r>
          </a:p>
          <a:p>
            <a:pPr>
              <a:buFont typeface="Calibri" pitchFamily="34" charset="0"/>
              <a:buChar char="–"/>
            </a:pPr>
            <a:r>
              <a:rPr lang="ru-RU" sz="1500" dirty="0"/>
              <a:t>спасения;</a:t>
            </a:r>
          </a:p>
          <a:p>
            <a:pPr>
              <a:buFont typeface="Calibri" pitchFamily="34" charset="0"/>
              <a:buChar char="–"/>
            </a:pPr>
            <a:r>
              <a:rPr lang="ru-RU" sz="1500" dirty="0"/>
              <a:t>десантирования;</a:t>
            </a:r>
          </a:p>
          <a:p>
            <a:pPr>
              <a:buFont typeface="Calibri" pitchFamily="34" charset="0"/>
              <a:buChar char="–"/>
            </a:pPr>
            <a:r>
              <a:rPr lang="ru-RU" sz="1500" dirty="0"/>
              <a:t>защиты.</a:t>
            </a:r>
          </a:p>
          <a:p>
            <a:pPr>
              <a:buNone/>
            </a:pPr>
            <a:endParaRPr lang="ru-RU" sz="1200" dirty="0"/>
          </a:p>
          <a:p>
            <a:pPr>
              <a:buNone/>
            </a:pPr>
            <a:endParaRPr lang="ru-RU" sz="1200" dirty="0"/>
          </a:p>
        </p:txBody>
      </p:sp>
      <p:pic>
        <p:nvPicPr>
          <p:cNvPr id="5" name="Содержимое 3" descr="27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rcRect t="6770" b="3547"/>
          <a:stretch>
            <a:fillRect/>
          </a:stretch>
        </p:blipFill>
        <p:spPr>
          <a:xfrm>
            <a:off x="251520" y="3288426"/>
            <a:ext cx="4752528" cy="2853174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pic>
        <p:nvPicPr>
          <p:cNvPr id="5" name="Содержимое 4" descr="28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01375" y="188640"/>
            <a:ext cx="8563113" cy="6336704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/>
          </a:bodyPr>
          <a:lstStyle/>
          <a:p>
            <a:r>
              <a:rPr lang="ru-RU" sz="1800" b="1" dirty="0"/>
              <a:t>Форма крыла</a:t>
            </a:r>
          </a:p>
        </p:txBody>
      </p:sp>
      <p:pic>
        <p:nvPicPr>
          <p:cNvPr id="4" name="Содержимое 3" descr="Форма крыла 2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1600" y="764704"/>
            <a:ext cx="7622020" cy="54006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/>
          </a:bodyPr>
          <a:lstStyle/>
          <a:p>
            <a:pPr algn="l"/>
            <a:r>
              <a:rPr lang="ru-RU" sz="1800" b="1" dirty="0"/>
              <a:t>Профиль крыла</a:t>
            </a:r>
          </a:p>
        </p:txBody>
      </p:sp>
      <p:pic>
        <p:nvPicPr>
          <p:cNvPr id="6" name="Содержимое 5" descr="кривизна профиля крыла.jpg"/>
          <p:cNvPicPr>
            <a:picLocks noGrp="1" noChangeAspect="1"/>
          </p:cNvPicPr>
          <p:nvPr>
            <p:ph sz="half" idx="1"/>
          </p:nvPr>
        </p:nvPicPr>
        <p:blipFill>
          <a:blip r:embed="rId2" cstate="print"/>
          <a:stretch>
            <a:fillRect/>
          </a:stretch>
        </p:blipFill>
        <p:spPr>
          <a:xfrm>
            <a:off x="251520" y="4161700"/>
            <a:ext cx="4824536" cy="2384326"/>
          </a:xfrm>
        </p:spPr>
      </p:pic>
      <p:pic>
        <p:nvPicPr>
          <p:cNvPr id="5" name="Содержимое 4" descr="профиль крыла.JPG"/>
          <p:cNvPicPr>
            <a:picLocks noGrp="1" noChangeAspect="1"/>
          </p:cNvPicPr>
          <p:nvPr>
            <p:ph sz="half" idx="2"/>
          </p:nvPr>
        </p:nvPicPr>
        <p:blipFill>
          <a:blip r:embed="rId3" cstate="print"/>
          <a:stretch>
            <a:fillRect/>
          </a:stretch>
        </p:blipFill>
        <p:spPr>
          <a:xfrm>
            <a:off x="2496540" y="332656"/>
            <a:ext cx="6647460" cy="3888432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ru-RU" sz="1800" b="1" dirty="0"/>
              <a:t>Форма крыла в плане</a:t>
            </a:r>
          </a:p>
        </p:txBody>
      </p:sp>
      <p:pic>
        <p:nvPicPr>
          <p:cNvPr id="4" name="Содержимое 3" descr="Форма крыла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85087" y="836712"/>
            <a:ext cx="7702373" cy="5400600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ru-RU" sz="1800" b="1" dirty="0"/>
              <a:t>Характеристики крыла</a:t>
            </a:r>
          </a:p>
        </p:txBody>
      </p:sp>
      <p:pic>
        <p:nvPicPr>
          <p:cNvPr id="4" name="Содержимое 3" descr="Крыло.JP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lum contrast="10000"/>
          </a:blip>
          <a:stretch>
            <a:fillRect/>
          </a:stretch>
        </p:blipFill>
        <p:spPr>
          <a:xfrm>
            <a:off x="35049" y="1182172"/>
            <a:ext cx="8857431" cy="4767108"/>
          </a:xfrm>
          <a:solidFill>
            <a:schemeClr val="bg1"/>
          </a:solidFill>
        </p:spPr>
      </p:pic>
      <p:sp>
        <p:nvSpPr>
          <p:cNvPr id="5" name="TextBox 4"/>
          <p:cNvSpPr txBox="1"/>
          <p:nvPr/>
        </p:nvSpPr>
        <p:spPr>
          <a:xfrm>
            <a:off x="2627784" y="5013176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–χ</a:t>
            </a:r>
            <a:endParaRPr lang="ru-RU" dirty="0"/>
          </a:p>
        </p:txBody>
      </p:sp>
      <p:sp>
        <p:nvSpPr>
          <p:cNvPr id="6" name="TextBox 5"/>
          <p:cNvSpPr txBox="1"/>
          <p:nvPr/>
        </p:nvSpPr>
        <p:spPr>
          <a:xfrm>
            <a:off x="2699792" y="4149080"/>
            <a:ext cx="3600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dirty="0" err="1"/>
              <a:t>χ</a:t>
            </a:r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7236296" y="3501008"/>
            <a:ext cx="36004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ru-RU" sz="1400" dirty="0" err="1"/>
              <a:t>хи</a:t>
            </a:r>
            <a:endParaRPr lang="ru-RU" sz="14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pic>
        <p:nvPicPr>
          <p:cNvPr id="82945" name="Picture 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771800" y="2204864"/>
            <a:ext cx="1185786" cy="50279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4427984" y="2204864"/>
            <a:ext cx="115212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ru-RU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18058"/>
          </a:xfrm>
        </p:spPr>
        <p:txBody>
          <a:bodyPr>
            <a:normAutofit/>
          </a:bodyPr>
          <a:lstStyle/>
          <a:p>
            <a:r>
              <a:rPr lang="ru-RU" sz="1800" b="1" dirty="0"/>
              <a:t>Характеристики крыла</a:t>
            </a:r>
          </a:p>
        </p:txBody>
      </p:sp>
      <p:pic>
        <p:nvPicPr>
          <p:cNvPr id="4" name="Содержимое 3" descr="угол стреловидности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99592" y="692696"/>
            <a:ext cx="7561081" cy="5760640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pPr algn="l"/>
            <a:r>
              <a:rPr lang="ru-RU" sz="1800" b="1" dirty="0"/>
              <a:t>Системы координат</a:t>
            </a:r>
          </a:p>
        </p:txBody>
      </p:sp>
      <p:pic>
        <p:nvPicPr>
          <p:cNvPr id="4" name="Содержимое 3" descr="аэродинам силы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27784" y="260647"/>
            <a:ext cx="6192688" cy="638262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490066"/>
          </a:xfrm>
        </p:spPr>
        <p:txBody>
          <a:bodyPr>
            <a:normAutofit/>
          </a:bodyPr>
          <a:lstStyle/>
          <a:p>
            <a:r>
              <a:rPr lang="ru-RU" sz="1800" b="1" dirty="0"/>
              <a:t>Связная система координат</a:t>
            </a:r>
          </a:p>
        </p:txBody>
      </p:sp>
      <p:pic>
        <p:nvPicPr>
          <p:cNvPr id="4" name="Содержимое 3" descr="Связная сист коорд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403648" y="980728"/>
            <a:ext cx="6486987" cy="4525963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2074"/>
          </a:xfrm>
        </p:spPr>
        <p:txBody>
          <a:bodyPr>
            <a:normAutofit/>
          </a:bodyPr>
          <a:lstStyle/>
          <a:p>
            <a:r>
              <a:rPr lang="ru-RU" sz="1800" b="1" dirty="0"/>
              <a:t>Схема самолета АН-124 «Руслан»</a:t>
            </a:r>
          </a:p>
        </p:txBody>
      </p:sp>
      <p:pic>
        <p:nvPicPr>
          <p:cNvPr id="4" name="Содержимое 3" descr="руслан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95536" y="908720"/>
            <a:ext cx="8420230" cy="521744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</TotalTime>
  <Words>126</Words>
  <Application>Microsoft Office PowerPoint</Application>
  <PresentationFormat>Экран (4:3)</PresentationFormat>
  <Paragraphs>46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4" baseType="lpstr">
      <vt:lpstr>Arial</vt:lpstr>
      <vt:lpstr>Calibri</vt:lpstr>
      <vt:lpstr>Calibri Light</vt:lpstr>
      <vt:lpstr>Wingdings</vt:lpstr>
      <vt:lpstr>Тема Office</vt:lpstr>
      <vt:lpstr>Положение крыла в потоке воздуха</vt:lpstr>
      <vt:lpstr>Форма крыла</vt:lpstr>
      <vt:lpstr>Профиль крыла</vt:lpstr>
      <vt:lpstr>Форма крыла в плане</vt:lpstr>
      <vt:lpstr>Характеристики крыла</vt:lpstr>
      <vt:lpstr>Характеристики крыла</vt:lpstr>
      <vt:lpstr>Системы координат</vt:lpstr>
      <vt:lpstr>Связная система координат</vt:lpstr>
      <vt:lpstr>Схема самолета АН-124 «Руслан»</vt:lpstr>
      <vt:lpstr>Продольное равновесие, устойчивость, управляемость</vt:lpstr>
      <vt:lpstr>Устойчивость самолета</vt:lpstr>
      <vt:lpstr>Управление самолетом</vt:lpstr>
      <vt:lpstr>Основные конструктивные элементы современного лайнера</vt:lpstr>
      <vt:lpstr>Стабилизатор и киль</vt:lpstr>
      <vt:lpstr>Агрегаты самолета</vt:lpstr>
      <vt:lpstr>Требования к крылу</vt:lpstr>
      <vt:lpstr>Требования к фюзеляжу</vt:lpstr>
      <vt:lpstr>Компоновка самолета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Положение крыла в потоке воздуха</dc:title>
  <dc:creator>Anton Egorov</dc:creator>
  <cp:lastModifiedBy>Anton Egorov</cp:lastModifiedBy>
  <cp:revision>1</cp:revision>
  <dcterms:created xsi:type="dcterms:W3CDTF">2020-09-17T09:30:43Z</dcterms:created>
  <dcterms:modified xsi:type="dcterms:W3CDTF">2020-09-17T09:33:25Z</dcterms:modified>
</cp:coreProperties>
</file>